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9" r:id="rId1"/>
  </p:sldMasterIdLst>
  <p:notesMasterIdLst>
    <p:notesMasterId r:id="rId20"/>
  </p:notesMasterIdLst>
  <p:sldIdLst>
    <p:sldId id="256" r:id="rId2"/>
    <p:sldId id="257" r:id="rId3"/>
    <p:sldId id="266" r:id="rId4"/>
    <p:sldId id="259" r:id="rId5"/>
    <p:sldId id="267" r:id="rId6"/>
    <p:sldId id="265" r:id="rId7"/>
    <p:sldId id="269" r:id="rId8"/>
    <p:sldId id="282" r:id="rId9"/>
    <p:sldId id="271" r:id="rId10"/>
    <p:sldId id="273" r:id="rId11"/>
    <p:sldId id="274" r:id="rId12"/>
    <p:sldId id="275" r:id="rId13"/>
    <p:sldId id="283" r:id="rId14"/>
    <p:sldId id="276" r:id="rId15"/>
    <p:sldId id="284" r:id="rId16"/>
    <p:sldId id="270" r:id="rId17"/>
    <p:sldId id="262" r:id="rId18"/>
    <p:sldId id="26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8403" autoAdjust="0"/>
    <p:restoredTop sz="94660"/>
  </p:normalViewPr>
  <p:slideViewPr>
    <p:cSldViewPr>
      <p:cViewPr>
        <p:scale>
          <a:sx n="110" d="100"/>
          <a:sy n="110" d="100"/>
        </p:scale>
        <p:origin x="-2028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jpeg>
</file>

<file path=ppt/media/image10.jpeg>
</file>

<file path=ppt/media/image11.jpeg>
</file>

<file path=ppt/media/image12.png>
</file>

<file path=ppt/media/image13.png>
</file>

<file path=ppt/media/image2.png>
</file>

<file path=ppt/media/image3.jpeg>
</file>

<file path=ppt/media/image4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CB329-AB63-41ED-BC88-E7ABEBE0F5C0}" type="datetimeFigureOut">
              <a:rPr lang="en-IN" smtClean="0"/>
              <a:pPr/>
              <a:t>03-07-2021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072961-A7A8-4539-BB13-01AB278A58A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016468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4B6CB01B-2EF0-4641-962F-3717FA904702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285312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5660B-E63A-40DD-A3C9-75E902047CB9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79091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4C687-E9AF-496C-B275-74FB2ADFF91C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402724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697F7-56AB-47DD-B43E-45FD90641333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42412087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F9672-55C4-4A19-88E3-F851FC2E054B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378377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58FAF-CC84-4D9E-B7EB-6B4311437E44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8226123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B707C-268E-4683-80FB-8F376105AA12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171479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E29FB-72C5-4042-BA82-8A8BB578AFF3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972228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8CA21-1D63-4BFB-B5E4-EC31DF75DCC0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07278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C07CCD72-EDE3-45B2-B30C-59EEE5EEE9C0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352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A87F6-E77E-487B-936C-A1C433931B32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3056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FC2B7-D1B4-4928-A71F-37C6BE365816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36101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6837C-8FC3-4B2A-B8C9-76879864CDCC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514219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91319-F6FD-4E2D-9397-E6E4491AE17D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763883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417DA-4FE4-481B-B2A4-21814E890A70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05127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0DC58-9E70-40F7-9F9E-0F09B1E5C48C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57960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1B71C-AC70-4464-95C9-7F9815D1DFDE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798888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13309D-B89A-413E-AB2C-3C358364FE3F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429186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068ACACB-DD9E-4155-84BF-8E4D43DEC13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-1"/>
            <a:ext cx="9144002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8A7B0AF6-6256-4262-A76E-47B08EAB927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="" xmlns:a16="http://schemas.microsoft.com/office/drawing/2014/main" id="{8034A3B1-2FBE-4771-84C6-797415E99D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A picture containing kite, open, sitting, flying&#10;&#10;Description automatically generated">
            <a:extLst>
              <a:ext uri="{FF2B5EF4-FFF2-40B4-BE49-F238E27FC236}">
                <a16:creationId xmlns="" xmlns:a16="http://schemas.microsoft.com/office/drawing/2014/main" id="{4E8C455D-8A0F-49BC-BC11-7E8AF8D9D9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l="11026" r="-1" b="-1"/>
          <a:stretch/>
        </p:blipFill>
        <p:spPr>
          <a:xfrm>
            <a:off x="2708" y="0"/>
            <a:ext cx="9141292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BF3AEE19-128A-4FF8-954B-A9724F42E0D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54422" y="2235200"/>
            <a:ext cx="8236546" cy="2396067"/>
            <a:chOff x="605895" y="2235200"/>
            <a:chExt cx="10982062" cy="2396067"/>
          </a:xfrm>
        </p:grpSpPr>
        <p:sp>
          <p:nvSpPr>
            <p:cNvPr id="14" name="Round Diagonal Corner Rectangle 7">
              <a:extLst>
                <a:ext uri="{FF2B5EF4-FFF2-40B4-BE49-F238E27FC236}">
                  <a16:creationId xmlns="" xmlns:a16="http://schemas.microsoft.com/office/drawing/2014/main" id="{80F57FCB-2163-4EF8-B6A7-023F6B877F2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="" xmlns:a16="http://schemas.microsoft.com/office/drawing/2014/main" id="{77AB9C7F-4D09-4E13-BD9A-E5C14E37AFD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6" name="Freeform 32">
                <a:extLst>
                  <a:ext uri="{FF2B5EF4-FFF2-40B4-BE49-F238E27FC236}">
                    <a16:creationId xmlns="" xmlns:a16="http://schemas.microsoft.com/office/drawing/2014/main" id="{043B40A6-216C-4409-942A-16B41419733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" name="Freeform 33">
                <a:extLst>
                  <a:ext uri="{FF2B5EF4-FFF2-40B4-BE49-F238E27FC236}">
                    <a16:creationId xmlns="" xmlns:a16="http://schemas.microsoft.com/office/drawing/2014/main" id="{6F5ED6F5-BEC7-4798-943B-12105A51781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reeform 34">
                <a:extLst>
                  <a:ext uri="{FF2B5EF4-FFF2-40B4-BE49-F238E27FC236}">
                    <a16:creationId xmlns="" xmlns:a16="http://schemas.microsoft.com/office/drawing/2014/main" id="{45C6ABB9-CB59-444A-9A14-96A037BC422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reeform 37">
                <a:extLst>
                  <a:ext uri="{FF2B5EF4-FFF2-40B4-BE49-F238E27FC236}">
                    <a16:creationId xmlns="" xmlns:a16="http://schemas.microsoft.com/office/drawing/2014/main" id="{C5F74DA3-506A-4911-BADD-B5DADFA9C5E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reeform 35">
                <a:extLst>
                  <a:ext uri="{FF2B5EF4-FFF2-40B4-BE49-F238E27FC236}">
                    <a16:creationId xmlns="" xmlns:a16="http://schemas.microsoft.com/office/drawing/2014/main" id="{364BA096-7428-4C20-ABC8-CEBBC3E6783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reeform 36">
                <a:extLst>
                  <a:ext uri="{FF2B5EF4-FFF2-40B4-BE49-F238E27FC236}">
                    <a16:creationId xmlns="" xmlns:a16="http://schemas.microsoft.com/office/drawing/2014/main" id="{25CA3B41-F8C1-48AF-B4B0-83A0E662AAA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reeform 38">
                <a:extLst>
                  <a:ext uri="{FF2B5EF4-FFF2-40B4-BE49-F238E27FC236}">
                    <a16:creationId xmlns="" xmlns:a16="http://schemas.microsoft.com/office/drawing/2014/main" id="{A2E4BFFC-0D72-4691-AC6F-6D446092C84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reeform 39">
                <a:extLst>
                  <a:ext uri="{FF2B5EF4-FFF2-40B4-BE49-F238E27FC236}">
                    <a16:creationId xmlns="" xmlns:a16="http://schemas.microsoft.com/office/drawing/2014/main" id="{7E81AA48-AA02-4008-9B21-B1BB050424C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reeform 40">
                <a:extLst>
                  <a:ext uri="{FF2B5EF4-FFF2-40B4-BE49-F238E27FC236}">
                    <a16:creationId xmlns="" xmlns:a16="http://schemas.microsoft.com/office/drawing/2014/main" id="{08B8F28E-CB03-4B11-8575-F1AB3A12A3A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Rectangle 41">
                <a:extLst>
                  <a:ext uri="{FF2B5EF4-FFF2-40B4-BE49-F238E27FC236}">
                    <a16:creationId xmlns="" xmlns:a16="http://schemas.microsoft.com/office/drawing/2014/main" id="{6F2B917E-B873-4E35-8D18-F116784B501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Freeform 32">
                <a:extLst>
                  <a:ext uri="{FF2B5EF4-FFF2-40B4-BE49-F238E27FC236}">
                    <a16:creationId xmlns="" xmlns:a16="http://schemas.microsoft.com/office/drawing/2014/main" id="{DA0EBFF7-C330-4AEE-806E-6A2D745425F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reeform 33">
                <a:extLst>
                  <a:ext uri="{FF2B5EF4-FFF2-40B4-BE49-F238E27FC236}">
                    <a16:creationId xmlns="" xmlns:a16="http://schemas.microsoft.com/office/drawing/2014/main" id="{2A66CF61-D72F-4E03-B74E-4BDD67D1CA3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reeform 34">
                <a:extLst>
                  <a:ext uri="{FF2B5EF4-FFF2-40B4-BE49-F238E27FC236}">
                    <a16:creationId xmlns="" xmlns:a16="http://schemas.microsoft.com/office/drawing/2014/main" id="{04DE5338-105A-4EB0-8FE2-D41DC2F984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reeform 37">
                <a:extLst>
                  <a:ext uri="{FF2B5EF4-FFF2-40B4-BE49-F238E27FC236}">
                    <a16:creationId xmlns="" xmlns:a16="http://schemas.microsoft.com/office/drawing/2014/main" id="{C9A1C85F-5B5B-47FA-8C0C-66F75C2741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reeform 35">
                <a:extLst>
                  <a:ext uri="{FF2B5EF4-FFF2-40B4-BE49-F238E27FC236}">
                    <a16:creationId xmlns="" xmlns:a16="http://schemas.microsoft.com/office/drawing/2014/main" id="{75F79533-DD24-4E6A-83A1-9E21DF56519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reeform 36">
                <a:extLst>
                  <a:ext uri="{FF2B5EF4-FFF2-40B4-BE49-F238E27FC236}">
                    <a16:creationId xmlns="" xmlns:a16="http://schemas.microsoft.com/office/drawing/2014/main" id="{376D6142-024F-4BD4-95B7-A6D05EF593D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reeform 38">
                <a:extLst>
                  <a:ext uri="{FF2B5EF4-FFF2-40B4-BE49-F238E27FC236}">
                    <a16:creationId xmlns="" xmlns:a16="http://schemas.microsoft.com/office/drawing/2014/main" id="{CD28FD54-698D-4BAD-92FC-28970674505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reeform 39">
                <a:extLst>
                  <a:ext uri="{FF2B5EF4-FFF2-40B4-BE49-F238E27FC236}">
                    <a16:creationId xmlns="" xmlns:a16="http://schemas.microsoft.com/office/drawing/2014/main" id="{47EFA16F-61E8-404C-840D-A8AE44F51F7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reeform 40">
                <a:extLst>
                  <a:ext uri="{FF2B5EF4-FFF2-40B4-BE49-F238E27FC236}">
                    <a16:creationId xmlns="" xmlns:a16="http://schemas.microsoft.com/office/drawing/2014/main" id="{09E4A29B-6AEB-4F87-9189-F506B278A712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Rectangle 41">
                <a:extLst>
                  <a:ext uri="{FF2B5EF4-FFF2-40B4-BE49-F238E27FC236}">
                    <a16:creationId xmlns="" xmlns:a16="http://schemas.microsoft.com/office/drawing/2014/main" id="{338E5AEE-F711-46EB-9890-E720C8B8523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A4C9EF5-A6E0-41F8-8382-6AE47D7D5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3082" y="2168376"/>
            <a:ext cx="5635030" cy="1367896"/>
          </a:xfrm>
        </p:spPr>
        <p:txBody>
          <a:bodyPr>
            <a:normAutofit/>
          </a:bodyPr>
          <a:lstStyle/>
          <a:p>
            <a:pPr algn="ctr"/>
            <a:r>
              <a:rPr lang="en-IN" sz="3700" dirty="0"/>
              <a:t>AI Powered Chatbot</a:t>
            </a:r>
            <a:br>
              <a:rPr lang="en-IN" sz="3700" dirty="0"/>
            </a:br>
            <a:r>
              <a:rPr lang="en-IN" sz="3700" dirty="0"/>
              <a:t>For college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458F5C1-64DF-4105-A946-2613180D3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97545" y="3620869"/>
            <a:ext cx="3445668" cy="1038222"/>
          </a:xfrm>
        </p:spPr>
        <p:txBody>
          <a:bodyPr>
            <a:norm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en-IN" sz="1400" dirty="0">
                <a:solidFill>
                  <a:schemeClr val="tx2">
                    <a:lumMod val="75000"/>
                  </a:schemeClr>
                </a:solidFill>
              </a:rPr>
              <a:t>Presented by:- </a:t>
            </a:r>
            <a:r>
              <a:rPr lang="en-IN" sz="1400" dirty="0" smtClean="0">
                <a:solidFill>
                  <a:schemeClr val="tx2">
                    <a:lumMod val="75000"/>
                  </a:schemeClr>
                </a:solidFill>
              </a:rPr>
              <a:t>Harshal vinayak </a:t>
            </a:r>
            <a:r>
              <a:rPr lang="en-IN" sz="1400" dirty="0">
                <a:solidFill>
                  <a:schemeClr val="tx2">
                    <a:lumMod val="75000"/>
                  </a:schemeClr>
                </a:solidFill>
              </a:rPr>
              <a:t>Shinde</a:t>
            </a:r>
          </a:p>
          <a:p>
            <a:pPr algn="ctr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en-IN" sz="1400" dirty="0">
                <a:solidFill>
                  <a:schemeClr val="tx2">
                    <a:lumMod val="75000"/>
                  </a:schemeClr>
                </a:solidFill>
              </a:rPr>
              <a:t>Roll No: 22</a:t>
            </a:r>
          </a:p>
          <a:p>
            <a:pPr algn="ctr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en-IN" sz="1400" dirty="0">
                <a:solidFill>
                  <a:schemeClr val="tx2">
                    <a:lumMod val="75000"/>
                  </a:schemeClr>
                </a:solidFill>
              </a:rPr>
              <a:t>Guided By:- </a:t>
            </a:r>
            <a:r>
              <a:rPr lang="en-IN" sz="1400" dirty="0" smtClean="0">
                <a:solidFill>
                  <a:schemeClr val="tx2">
                    <a:lumMod val="75000"/>
                  </a:schemeClr>
                </a:solidFill>
              </a:rPr>
              <a:t>Prof. Trupti u. ahirrao</a:t>
            </a:r>
            <a:endParaRPr lang="en-IN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DBEE0D2E-D7E5-48CB-8DC3-5847BDD63307}"/>
              </a:ext>
            </a:extLst>
          </p:cNvPr>
          <p:cNvCxnSpPr>
            <a:cxnSpLocks/>
          </p:cNvCxnSpPr>
          <p:nvPr/>
        </p:nvCxnSpPr>
        <p:spPr>
          <a:xfrm>
            <a:off x="2133600" y="3574786"/>
            <a:ext cx="48768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EA16BEFE-C75C-4ADD-B555-25DF78C10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87575" y="6418562"/>
            <a:ext cx="5270500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3708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4414" y="1253140"/>
            <a:ext cx="4191000" cy="604224"/>
          </a:xfrm>
        </p:spPr>
        <p:txBody>
          <a:bodyPr/>
          <a:lstStyle/>
          <a:p>
            <a:pPr marL="0" indent="0">
              <a:buNone/>
            </a:pPr>
            <a:r>
              <a:rPr lang="en-IN" dirty="0" smtClean="0"/>
              <a:t>Chatbot Scripting: Done</a:t>
            </a:r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6092"/>
            <a:ext cx="6078140" cy="1134082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</a:rPr>
              <a:t>Current status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610C3FAE-68A8-45F3-96A5-11876A74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62200" y="6492875"/>
            <a:ext cx="5011341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pic>
        <p:nvPicPr>
          <p:cNvPr id="5" name="Picture 4" descr="SS2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90601" y="2000240"/>
            <a:ext cx="6985049" cy="392909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3259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8" y="1181703"/>
            <a:ext cx="4191000" cy="532785"/>
          </a:xfrm>
        </p:spPr>
        <p:txBody>
          <a:bodyPr/>
          <a:lstStyle/>
          <a:p>
            <a:pPr marL="0" indent="0">
              <a:buNone/>
            </a:pPr>
            <a:r>
              <a:rPr lang="en-IN" dirty="0" smtClean="0"/>
              <a:t>HTML and Java Scripting: Done</a:t>
            </a:r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6092"/>
            <a:ext cx="6078140" cy="1134082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</a:rPr>
              <a:t>Current status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610C3FAE-68A8-45F3-96A5-11876A74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62200" y="6492875"/>
            <a:ext cx="5011341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pic>
        <p:nvPicPr>
          <p:cNvPr id="5" name="Picture 4" descr="SS3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00166" y="1857364"/>
            <a:ext cx="6715172" cy="407194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3259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8" y="1181703"/>
            <a:ext cx="6048388" cy="5327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 smtClean="0"/>
              <a:t>CSS Scripting and Layout Designing: Done</a:t>
            </a:r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6092"/>
            <a:ext cx="6078140" cy="1134082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</a:rPr>
              <a:t>Current status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610C3FAE-68A8-45F3-96A5-11876A74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62200" y="6492875"/>
            <a:ext cx="5011341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pic>
        <p:nvPicPr>
          <p:cNvPr id="5" name="Picture 4" descr="SS4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71538" y="1785926"/>
            <a:ext cx="7286676" cy="409875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3259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166" y="1071546"/>
            <a:ext cx="6048388" cy="5327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 smtClean="0"/>
              <a:t>Server deployment and request handling: Done</a:t>
            </a:r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662" y="500042"/>
            <a:ext cx="6078140" cy="714380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</a:rPr>
              <a:t>Current status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610C3FAE-68A8-45F3-96A5-11876A74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62200" y="6492875"/>
            <a:ext cx="5011341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pic>
        <p:nvPicPr>
          <p:cNvPr id="5" name="Picture 4" descr="SS5.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8794" y="1571612"/>
            <a:ext cx="5643602" cy="485778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3259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166" y="1071546"/>
            <a:ext cx="6048388" cy="5327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 smtClean="0"/>
              <a:t>Deployment of chatbot: Done</a:t>
            </a:r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662" y="500042"/>
            <a:ext cx="6078140" cy="714380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</a:rPr>
              <a:t>Current status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610C3FAE-68A8-45F3-96A5-11876A74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62200" y="6492875"/>
            <a:ext cx="5011341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71538" y="1714488"/>
            <a:ext cx="7094784" cy="4214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23259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166" y="1071546"/>
            <a:ext cx="6048388" cy="5327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 smtClean="0"/>
              <a:t>Query Handling </a:t>
            </a:r>
            <a:r>
              <a:rPr lang="en-IN" smtClean="0"/>
              <a:t>of chatbot: Done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662" y="500042"/>
            <a:ext cx="6078140" cy="714380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</a:rPr>
              <a:t>Current status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610C3FAE-68A8-45F3-96A5-11876A74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62200" y="6492875"/>
            <a:ext cx="5011341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05522" y="1643050"/>
            <a:ext cx="7132955" cy="4013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23259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717" y="1676400"/>
            <a:ext cx="7429499" cy="4199918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The main objectives is to develop an algorithm that will be used to identify answers related to user submitted questions. To develop a database were all the related data will be stored and to develop a web interface. </a:t>
            </a:r>
          </a:p>
          <a:p>
            <a:r>
              <a:rPr lang="en-GB" dirty="0"/>
              <a:t>The web interface developed had two parts, one for simple users and one for the administrator. A background research took place, which included an overview of the conversation procedure and any relevant chat bots available.</a:t>
            </a:r>
          </a:p>
          <a:p>
            <a:r>
              <a:rPr lang="en-GB" dirty="0"/>
              <a:t>We will create a database, which stores all the information about questions, answers, keywords, logs and feedback messages.</a:t>
            </a:r>
          </a:p>
          <a:p>
            <a:r>
              <a:rPr lang="en-GB" dirty="0"/>
              <a:t>A usable system will be design, develop and deploy to the web server.</a:t>
            </a:r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762000"/>
            <a:ext cx="5773340" cy="1134082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610C3FAE-68A8-45F3-96A5-11876A74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62200" y="6492875"/>
            <a:ext cx="5011341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94109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FC71F92-F943-4368-A294-981B966FC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9400" y="2819400"/>
            <a:ext cx="4876800" cy="1066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/>
            <a:r>
              <a:rPr lang="en-US" sz="5400" kern="1200" dirty="0">
                <a:solidFill>
                  <a:schemeClr val="tx2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Thank</a:t>
            </a:r>
            <a:r>
              <a:rPr lang="en-US" sz="5400" kern="1200" dirty="0">
                <a:solidFill>
                  <a:schemeClr val="tx2"/>
                </a:solidFill>
                <a:latin typeface="Stencil" panose="040409050D0802020404" pitchFamily="82" charset="0"/>
                <a:cs typeface="Aldhabi" panose="020B0604020202020204" pitchFamily="2" charset="-78"/>
              </a:rPr>
              <a:t> </a:t>
            </a:r>
            <a:r>
              <a:rPr lang="en-US" sz="5400" kern="1200" dirty="0">
                <a:solidFill>
                  <a:schemeClr val="tx2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You…!</a:t>
            </a:r>
            <a:endParaRPr lang="en-US" sz="5400" kern="1200" dirty="0">
              <a:solidFill>
                <a:schemeClr val="tx2"/>
              </a:solidFill>
              <a:latin typeface="Stencil" panose="040409050D0802020404" pitchFamily="82" charset="0"/>
              <a:cs typeface="Aldhabi" panose="020B0604020202020204" pitchFamily="2" charset="-78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099EE54-A7B4-4BA0-A613-77EE01069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8400" y="6172200"/>
            <a:ext cx="5973932" cy="365125"/>
          </a:xfrm>
        </p:spPr>
        <p:txBody>
          <a:bodyPr/>
          <a:lstStyle/>
          <a:p>
            <a:r>
              <a:rPr lang="en-GB" sz="1200" dirty="0"/>
              <a:t>Gokhale Education Society's R H Sapat College of Engineering, Management and Research</a:t>
            </a:r>
            <a:endParaRPr lang="en-US" sz="1200" dirty="0"/>
          </a:p>
        </p:txBody>
      </p:sp>
    </p:spTree>
    <p:extLst>
      <p:ext uri="{BB962C8B-B14F-4D97-AF65-F5344CB8AC3E}">
        <p14:creationId xmlns="" xmlns:p14="http://schemas.microsoft.com/office/powerpoint/2010/main" val="26657718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3AE7A410-DEC9-4D32-BD33-9B6749F88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33FF1A79-A640-4EE4-B486-E2AB7EAE3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CAF265AD-3F2F-4E56-B636-B7B6A37E2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348023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FC71F92-F943-4368-A294-981B966FC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5600" y="762000"/>
            <a:ext cx="2743200" cy="8382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4200" kern="1200" dirty="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Contents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353E50E-6E81-49F2-9393-6D04A284D1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8039" y="381000"/>
            <a:ext cx="5467349" cy="57941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 algn="l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Introduction</a:t>
            </a:r>
          </a:p>
          <a:p>
            <a:pPr marL="342900" indent="-228600" algn="l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Literature Survey</a:t>
            </a:r>
          </a:p>
          <a:p>
            <a:pPr marL="342900" indent="-228600" algn="l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Scope &amp; Objectives</a:t>
            </a:r>
          </a:p>
          <a:p>
            <a:pPr marL="342900" indent="-228600" algn="l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Software/Hardware Requirements</a:t>
            </a:r>
          </a:p>
          <a:p>
            <a:pPr marL="342900" indent="-228600" algn="l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System Architecture</a:t>
            </a:r>
          </a:p>
          <a:p>
            <a:pPr marL="342900" indent="-228600" algn="l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Current Status</a:t>
            </a:r>
          </a:p>
          <a:p>
            <a:pPr marL="342900" indent="-228600" algn="l" defTabSz="9144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Conclusion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6AEC91E-5611-4F5D-86AC-3DA9AB069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7000" y="6477000"/>
            <a:ext cx="5226641" cy="365125"/>
          </a:xfrm>
        </p:spPr>
        <p:txBody>
          <a:bodyPr/>
          <a:lstStyle/>
          <a:p>
            <a:pPr algn="r"/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47438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1" y="1600200"/>
            <a:ext cx="7086600" cy="4605642"/>
          </a:xfrm>
        </p:spPr>
        <p:txBody>
          <a:bodyPr>
            <a:normAutofit fontScale="92500"/>
          </a:bodyPr>
          <a:lstStyle/>
          <a:p>
            <a:pPr algn="just"/>
            <a:r>
              <a:rPr lang="en-IN" dirty="0"/>
              <a:t>In </a:t>
            </a:r>
            <a:r>
              <a:rPr lang="en-IN" dirty="0" smtClean="0"/>
              <a:t>proposed system </a:t>
            </a:r>
            <a:r>
              <a:rPr lang="en-IN" dirty="0"/>
              <a:t>we are going to see a </a:t>
            </a:r>
            <a:r>
              <a:rPr lang="en-IN" dirty="0" smtClean="0"/>
              <a:t>model </a:t>
            </a:r>
            <a:r>
              <a:rPr lang="en-IN" dirty="0"/>
              <a:t>for AI Powered chatbot for college website.</a:t>
            </a:r>
          </a:p>
          <a:p>
            <a:pPr algn="just"/>
            <a:r>
              <a:rPr lang="en-IN" dirty="0" smtClean="0"/>
              <a:t>Main </a:t>
            </a:r>
            <a:r>
              <a:rPr lang="en-IN" dirty="0"/>
              <a:t>goal with this proposed system is a web application which gives a reply to the questions of the users.</a:t>
            </a:r>
          </a:p>
          <a:p>
            <a:pPr algn="just">
              <a:lnSpc>
                <a:spcPct val="110000"/>
              </a:lnSpc>
            </a:pPr>
            <a:r>
              <a:rPr lang="en-GB" dirty="0"/>
              <a:t>Artificial intelligence will be used to answer the user's queries. </a:t>
            </a:r>
          </a:p>
          <a:p>
            <a:pPr algn="just">
              <a:lnSpc>
                <a:spcPct val="110000"/>
              </a:lnSpc>
            </a:pPr>
            <a:r>
              <a:rPr lang="en-GB" dirty="0"/>
              <a:t>The user will get the appropriate answers to their queries. The answers will be given using the artificial intelligence algorithms. </a:t>
            </a:r>
          </a:p>
          <a:p>
            <a:pPr algn="just">
              <a:lnSpc>
                <a:spcPct val="110000"/>
              </a:lnSpc>
            </a:pPr>
            <a:r>
              <a:rPr lang="en-GB" dirty="0"/>
              <a:t>Users won't have to go personally to the college for inquiry. </a:t>
            </a:r>
            <a:endParaRPr lang="en-IN" sz="2000" dirty="0"/>
          </a:p>
          <a:p>
            <a:pPr algn="just"/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52158"/>
            <a:ext cx="7429499" cy="829282"/>
          </a:xfrm>
        </p:spPr>
        <p:txBody>
          <a:bodyPr/>
          <a:lstStyle/>
          <a:p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Introduction</a:t>
            </a:r>
            <a:endParaRPr lang="en-IN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A5A3E66E-4E33-4B8F-A9DC-E8E527A12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70333" y="6492875"/>
            <a:ext cx="5136682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970861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31920"/>
            <a:ext cx="7010400" cy="4724400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n-GB" sz="2000" dirty="0"/>
              <a:t>A chatbot is an agent that interacts with users </a:t>
            </a:r>
            <a:r>
              <a:rPr lang="en-IN" sz="2000" dirty="0"/>
              <a:t>using natural language.</a:t>
            </a:r>
          </a:p>
          <a:p>
            <a:pPr algn="just">
              <a:lnSpc>
                <a:spcPct val="110000"/>
              </a:lnSpc>
            </a:pPr>
            <a:r>
              <a:rPr lang="en-GB" sz="2000" dirty="0"/>
              <a:t>A chat-bots aims to make a conversation between both human and machine.</a:t>
            </a:r>
          </a:p>
          <a:p>
            <a:pPr algn="just">
              <a:lnSpc>
                <a:spcPct val="110000"/>
              </a:lnSpc>
            </a:pPr>
            <a:r>
              <a:rPr lang="en-GB" sz="2000" dirty="0"/>
              <a:t>Chatbots makes use of machine learning to reach artificial intelligence helping them to understand the user query and provide an appropriate response.</a:t>
            </a:r>
          </a:p>
          <a:p>
            <a:pPr algn="just">
              <a:lnSpc>
                <a:spcPct val="110000"/>
              </a:lnSpc>
            </a:pPr>
            <a:r>
              <a:rPr lang="en-IN" sz="2000" dirty="0"/>
              <a:t>The chatbots are </a:t>
            </a:r>
            <a:r>
              <a:rPr lang="en-GB" sz="2000" dirty="0"/>
              <a:t>developed using the Artificial Intelligence Mark-up Language for communicating or interacting with the user.</a:t>
            </a:r>
            <a:endParaRPr lang="en-IN" sz="2800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85800"/>
            <a:ext cx="7429499" cy="829282"/>
          </a:xfrm>
        </p:spPr>
        <p:txBody>
          <a:bodyPr/>
          <a:lstStyle/>
          <a:p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What are The Chatbots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3C70904B-30BB-49C3-9854-AAB1134EA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99678" y="6349393"/>
            <a:ext cx="5163741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01405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060" y="1600199"/>
            <a:ext cx="7429499" cy="4892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Scope</a:t>
            </a:r>
          </a:p>
          <a:p>
            <a:pPr lvl="1"/>
            <a:r>
              <a:rPr lang="en-IN" dirty="0" smtClean="0"/>
              <a:t>Highly </a:t>
            </a:r>
            <a:r>
              <a:rPr lang="en-IN" dirty="0"/>
              <a:t>recommendable for college/Schools website.</a:t>
            </a:r>
          </a:p>
          <a:p>
            <a:pPr lvl="1"/>
            <a:r>
              <a:rPr lang="en-IN" dirty="0" smtClean="0"/>
              <a:t>Highly </a:t>
            </a:r>
            <a:r>
              <a:rPr lang="en-IN" dirty="0"/>
              <a:t>recommendable for online shopping website.</a:t>
            </a:r>
          </a:p>
          <a:p>
            <a:pPr marL="0" indent="0">
              <a:buNone/>
            </a:pP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Objectives</a:t>
            </a:r>
          </a:p>
          <a:p>
            <a:pPr lvl="1" algn="just"/>
            <a:r>
              <a:rPr lang="en-IN" dirty="0"/>
              <a:t>Reduce management effort. </a:t>
            </a:r>
          </a:p>
          <a:p>
            <a:pPr lvl="1" algn="just"/>
            <a:r>
              <a:rPr lang="en-GB" dirty="0"/>
              <a:t>Provide necessary details to student and pa</a:t>
            </a:r>
            <a:r>
              <a:rPr lang="en-IN" dirty="0"/>
              <a:t>rent online.</a:t>
            </a:r>
          </a:p>
          <a:p>
            <a:pPr lvl="1" algn="just"/>
            <a:r>
              <a:rPr lang="en-GB" dirty="0"/>
              <a:t>This application enables the students to be updated with college cultural activities.</a:t>
            </a:r>
          </a:p>
          <a:p>
            <a:pPr lvl="1" algn="just"/>
            <a:r>
              <a:rPr lang="en-GB" dirty="0" smtClean="0"/>
              <a:t>Chatbot </a:t>
            </a:r>
            <a:r>
              <a:rPr lang="en-GB" dirty="0"/>
              <a:t>application saves time for the student as well as teaching and non-teaching </a:t>
            </a:r>
            <a:r>
              <a:rPr lang="en-GB" dirty="0" smtClean="0"/>
              <a:t>staff</a:t>
            </a:r>
            <a:r>
              <a:rPr lang="en-IN" dirty="0" smtClean="0"/>
              <a:t>.</a:t>
            </a:r>
            <a:endParaRPr lang="en-IN" dirty="0"/>
          </a:p>
          <a:p>
            <a:pPr lvl="1" algn="just"/>
            <a:r>
              <a:rPr lang="en-IN" dirty="0" smtClean="0"/>
              <a:t>Availability is 24x7</a:t>
            </a:r>
            <a:endParaRPr lang="en-IN" dirty="0"/>
          </a:p>
          <a:p>
            <a:pPr lvl="2"/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18518"/>
            <a:ext cx="7371159" cy="1057882"/>
          </a:xfrm>
        </p:spPr>
        <p:txBody>
          <a:bodyPr/>
          <a:lstStyle/>
          <a:p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Scope &amp; Objectives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8CF19FD5-F156-4E60-9BBB-23FA9332B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65138" y="6492875"/>
            <a:ext cx="5011341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47670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250" y="1707055"/>
            <a:ext cx="7429499" cy="442851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/>
              <a:t>Technology used</a:t>
            </a:r>
          </a:p>
          <a:p>
            <a:pPr lvl="1"/>
            <a:r>
              <a:rPr lang="en-IN" dirty="0" smtClean="0"/>
              <a:t>Python3, </a:t>
            </a:r>
            <a:r>
              <a:rPr lang="en-IN" dirty="0" err="1" smtClean="0"/>
              <a:t>JQuery</a:t>
            </a:r>
            <a:r>
              <a:rPr lang="en-IN" dirty="0" smtClean="0"/>
              <a:t>, HTML5, CSS3</a:t>
            </a:r>
            <a:endParaRPr lang="en-IN" dirty="0"/>
          </a:p>
          <a:p>
            <a:pPr lvl="1"/>
            <a:r>
              <a:rPr lang="en-IN" dirty="0"/>
              <a:t>Flask, chatterbot </a:t>
            </a:r>
            <a:r>
              <a:rPr lang="en-IN" dirty="0" smtClean="0"/>
              <a:t>corpus, sqlite3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Software requirements</a:t>
            </a:r>
          </a:p>
          <a:p>
            <a:pPr lvl="1"/>
            <a:r>
              <a:rPr lang="en-IN" dirty="0"/>
              <a:t>Web Browser, Python, Flask </a:t>
            </a:r>
            <a:r>
              <a:rPr lang="en-IN" dirty="0" smtClean="0"/>
              <a:t>packages</a:t>
            </a:r>
            <a:endParaRPr lang="en-IN" dirty="0"/>
          </a:p>
          <a:p>
            <a:pPr lvl="1"/>
            <a:r>
              <a:rPr lang="en-IN" dirty="0"/>
              <a:t>For college, server side software's are required</a:t>
            </a:r>
          </a:p>
          <a:p>
            <a:pPr marL="0" indent="0">
              <a:buNone/>
            </a:pPr>
            <a:r>
              <a:rPr lang="en-IN" dirty="0"/>
              <a:t>Hardware requirements</a:t>
            </a:r>
          </a:p>
          <a:p>
            <a:pPr lvl="1"/>
            <a:r>
              <a:rPr lang="en-IN" dirty="0"/>
              <a:t>Internet connectivity</a:t>
            </a:r>
          </a:p>
          <a:p>
            <a:pPr lvl="1"/>
            <a:r>
              <a:rPr lang="en-IN" dirty="0"/>
              <a:t>Intel i3/AMD Ryzen3 processor based computer</a:t>
            </a:r>
          </a:p>
          <a:p>
            <a:pPr lvl="1"/>
            <a:r>
              <a:rPr lang="en-IN" dirty="0"/>
              <a:t>4 GB RAM, min 320GB HDD</a:t>
            </a:r>
          </a:p>
          <a:p>
            <a:pPr marL="457200" lvl="1" indent="0">
              <a:buNone/>
            </a:pPr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62000"/>
            <a:ext cx="6078140" cy="1134082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</a:rPr>
              <a:t>Software/Hardware requirements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610C3FAE-68A8-45F3-96A5-11876A74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22859" y="6492875"/>
            <a:ext cx="5011341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203085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099EE54-A7B4-4BA0-A613-77EE01069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43200" y="6400800"/>
            <a:ext cx="5262563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="" xmlns:a16="http://schemas.microsoft.com/office/drawing/2014/main" id="{6C64A985-323F-4283-87D4-C866F036A4C7}"/>
              </a:ext>
            </a:extLst>
          </p:cNvPr>
          <p:cNvSpPr txBox="1">
            <a:spLocks/>
          </p:cNvSpPr>
          <p:nvPr/>
        </p:nvSpPr>
        <p:spPr>
          <a:xfrm>
            <a:off x="3276600" y="228600"/>
            <a:ext cx="4343400" cy="8382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System Architecture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46EF6CB2-2537-4110-AF08-68BEAC11F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2404" y="1396099"/>
            <a:ext cx="4472775" cy="4065801"/>
          </a:xfrm>
          <a:prstGeom prst="rect">
            <a:avLst/>
          </a:prstGeom>
        </p:spPr>
      </p:pic>
      <p:sp>
        <p:nvSpPr>
          <p:cNvPr id="10" name="Footer Placeholder 2">
            <a:extLst>
              <a:ext uri="{FF2B5EF4-FFF2-40B4-BE49-F238E27FC236}">
                <a16:creationId xmlns="" xmlns:a16="http://schemas.microsoft.com/office/drawing/2014/main" id="{04CC7C99-9638-4844-95B3-92DCB8FA5F63}"/>
              </a:ext>
            </a:extLst>
          </p:cNvPr>
          <p:cNvSpPr txBox="1">
            <a:spLocks/>
          </p:cNvSpPr>
          <p:nvPr/>
        </p:nvSpPr>
        <p:spPr>
          <a:xfrm>
            <a:off x="4152900" y="5500702"/>
            <a:ext cx="259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/>
              <a:t>Flow Chart for proposed system</a:t>
            </a:r>
            <a:endParaRPr lang="en-US" sz="1400" dirty="0"/>
          </a:p>
        </p:txBody>
      </p:sp>
    </p:spTree>
    <p:extLst>
      <p:ext uri="{BB962C8B-B14F-4D97-AF65-F5344CB8AC3E}">
        <p14:creationId xmlns="" xmlns:p14="http://schemas.microsoft.com/office/powerpoint/2010/main" val="825021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099EE54-A7B4-4BA0-A613-77EE01069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43200" y="6400800"/>
            <a:ext cx="5262563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="" xmlns:a16="http://schemas.microsoft.com/office/drawing/2014/main" id="{6C64A985-323F-4283-87D4-C866F036A4C7}"/>
              </a:ext>
            </a:extLst>
          </p:cNvPr>
          <p:cNvSpPr txBox="1">
            <a:spLocks/>
          </p:cNvSpPr>
          <p:nvPr/>
        </p:nvSpPr>
        <p:spPr>
          <a:xfrm>
            <a:off x="2786050" y="142852"/>
            <a:ext cx="5429288" cy="8382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IN" sz="2400" dirty="0" smtClean="0">
                <a:solidFill>
                  <a:schemeClr val="tx2">
                    <a:lumMod val="75000"/>
                  </a:schemeClr>
                </a:solidFill>
              </a:rPr>
              <a:t>AI algorithm for chatterbot corpus</a:t>
            </a:r>
            <a:endParaRPr lang="en-IN" sz="4000" dirty="0"/>
          </a:p>
        </p:txBody>
      </p:sp>
      <p:sp>
        <p:nvSpPr>
          <p:cNvPr id="10" name="Footer Placeholder 2">
            <a:extLst>
              <a:ext uri="{FF2B5EF4-FFF2-40B4-BE49-F238E27FC236}">
                <a16:creationId xmlns="" xmlns:a16="http://schemas.microsoft.com/office/drawing/2014/main" id="{04CC7C99-9638-4844-95B3-92DCB8FA5F63}"/>
              </a:ext>
            </a:extLst>
          </p:cNvPr>
          <p:cNvSpPr txBox="1">
            <a:spLocks/>
          </p:cNvSpPr>
          <p:nvPr/>
        </p:nvSpPr>
        <p:spPr>
          <a:xfrm>
            <a:off x="4000496" y="5929330"/>
            <a:ext cx="2786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 smtClean="0"/>
              <a:t>Algorithm used in  </a:t>
            </a:r>
            <a:r>
              <a:rPr lang="en-GB" sz="1400" dirty="0"/>
              <a:t>proposed system</a:t>
            </a:r>
            <a:endParaRPr lang="en-US" sz="1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86116" y="1142984"/>
            <a:ext cx="4214842" cy="4755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825021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1000" contrast="49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="" xmlns:a16="http://schemas.microsoft.com/office/drawing/2014/main" id="{C49DDBB8-F9C8-4809-A1F9-BADF80A76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8728" y="1643050"/>
            <a:ext cx="4191000" cy="571504"/>
          </a:xfrm>
        </p:spPr>
        <p:txBody>
          <a:bodyPr/>
          <a:lstStyle/>
          <a:p>
            <a:pPr marL="0" indent="0">
              <a:buNone/>
            </a:pPr>
            <a:r>
              <a:rPr lang="en-IN" dirty="0" smtClean="0"/>
              <a:t>Back end Scripting: Done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7" name="Title 3">
            <a:extLst>
              <a:ext uri="{FF2B5EF4-FFF2-40B4-BE49-F238E27FC236}">
                <a16:creationId xmlns="" xmlns:a16="http://schemas.microsoft.com/office/drawing/2014/main" id="{BB044DDB-E4EB-4E2C-A344-B05C2A0B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62000"/>
            <a:ext cx="6078140" cy="1134082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</a:rPr>
              <a:t>Current status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610C3FAE-68A8-45F3-96A5-11876A74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62200" y="6492875"/>
            <a:ext cx="5011341" cy="365125"/>
          </a:xfrm>
        </p:spPr>
        <p:txBody>
          <a:bodyPr/>
          <a:lstStyle/>
          <a:p>
            <a:r>
              <a:rPr lang="en-GB" dirty="0"/>
              <a:t>Gokhale Education Society's R H Sapat College of Engineering, Management and Research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928926" y="2428868"/>
            <a:ext cx="357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 descr="SS1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00166" y="2285992"/>
            <a:ext cx="6715172" cy="407196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32590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7291</TotalTime>
  <Words>733</Words>
  <Application>Microsoft Office PowerPoint</Application>
  <PresentationFormat>On-screen Show (4:3)</PresentationFormat>
  <Paragraphs>86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Circuit</vt:lpstr>
      <vt:lpstr>AI Powered Chatbot For college website</vt:lpstr>
      <vt:lpstr>Contents </vt:lpstr>
      <vt:lpstr>Introduction</vt:lpstr>
      <vt:lpstr>What are The Chatbots?</vt:lpstr>
      <vt:lpstr>Scope &amp; Objectives</vt:lpstr>
      <vt:lpstr>Software/Hardware requirements</vt:lpstr>
      <vt:lpstr>Slide 7</vt:lpstr>
      <vt:lpstr>Slide 8</vt:lpstr>
      <vt:lpstr>Current status</vt:lpstr>
      <vt:lpstr>Current status</vt:lpstr>
      <vt:lpstr>Current status</vt:lpstr>
      <vt:lpstr>Current status</vt:lpstr>
      <vt:lpstr>Current status</vt:lpstr>
      <vt:lpstr>Current status</vt:lpstr>
      <vt:lpstr>Current status</vt:lpstr>
      <vt:lpstr>Conclusion</vt:lpstr>
      <vt:lpstr>Thank You…!</vt:lpstr>
      <vt:lpstr>Slide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Powered Chatbot. For college website</dc:title>
  <dc:creator>Harshal Shinde</dc:creator>
  <cp:lastModifiedBy>Harshal</cp:lastModifiedBy>
  <cp:revision>148</cp:revision>
  <dcterms:created xsi:type="dcterms:W3CDTF">2020-10-15T04:48:32Z</dcterms:created>
  <dcterms:modified xsi:type="dcterms:W3CDTF">2021-07-04T04:50:33Z</dcterms:modified>
</cp:coreProperties>
</file>